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1445"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Date Placeholder 29"/>
          <p:cNvSpPr>
            <a:spLocks noGrp="1"/>
          </p:cNvSpPr>
          <p:nvPr>
            <p:ph type="dt" sz="half" idx="10"/>
          </p:nvPr>
        </p:nvSpPr>
        <p:spPr/>
        <p:txBody>
          <a:bodyPr/>
          <a:lstStyle/>
          <a:p>
            <a:fld id="{09E47954-072B-4409-8AB4-9E999EC8987D}" type="datetimeFigureOut">
              <a:rPr lang="ru-RU" smtClean="0"/>
              <a:t>26.04.2021</a:t>
            </a:fld>
            <a:endParaRPr lang="ru-RU"/>
          </a:p>
        </p:txBody>
      </p:sp>
      <p:sp>
        <p:nvSpPr>
          <p:cNvPr id="19" name="Footer Placeholder 18"/>
          <p:cNvSpPr>
            <a:spLocks noGrp="1"/>
          </p:cNvSpPr>
          <p:nvPr>
            <p:ph type="ftr" sz="quarter" idx="11"/>
          </p:nvPr>
        </p:nvSpPr>
        <p:spPr/>
        <p:txBody>
          <a:bodyPr/>
          <a:lstStyle/>
          <a:p>
            <a:endParaRPr lang="ru-RU"/>
          </a:p>
        </p:txBody>
      </p:sp>
      <p:sp>
        <p:nvSpPr>
          <p:cNvPr id="27" name="Slide Number Placeholder 26"/>
          <p:cNvSpPr>
            <a:spLocks noGrp="1"/>
          </p:cNvSpPr>
          <p:nvPr>
            <p:ph type="sldNum" sz="quarter" idx="12"/>
          </p:nvPr>
        </p:nvSpPr>
        <p:spPr/>
        <p:txBody>
          <a:bodyPr/>
          <a:lstStyle/>
          <a:p>
            <a:fld id="{A7835DD3-F5D7-452F-AC4A-0F8142D83971}"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09E47954-072B-4409-8AB4-9E999EC8987D}" type="datetimeFigureOut">
              <a:rPr lang="ru-RU" smtClean="0"/>
              <a:t>26.04.2021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835DD3-F5D7-452F-AC4A-0F8142D83971}"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Date Placeholder 3"/>
          <p:cNvSpPr>
            <a:spLocks noGrp="1"/>
          </p:cNvSpPr>
          <p:nvPr>
            <p:ph type="dt" sz="half" idx="10"/>
          </p:nvPr>
        </p:nvSpPr>
        <p:spPr/>
        <p:txBody>
          <a:bodyPr/>
          <a:lstStyle/>
          <a:p>
            <a:fld id="{09E47954-072B-4409-8AB4-9E999EC8987D}" type="datetimeFigureOut">
              <a:rPr lang="ru-RU" smtClean="0"/>
              <a:t>26.04.2021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835DD3-F5D7-452F-AC4A-0F8142D83971}"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09E47954-072B-4409-8AB4-9E999EC8987D}" type="datetimeFigureOut">
              <a:rPr lang="ru-RU" smtClean="0"/>
              <a:t>26.04.2021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7835DD3-F5D7-452F-AC4A-0F8142D83971}"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Date Placeholder 6"/>
          <p:cNvSpPr>
            <a:spLocks noGrp="1"/>
          </p:cNvSpPr>
          <p:nvPr>
            <p:ph type="dt" sz="half" idx="10"/>
          </p:nvPr>
        </p:nvSpPr>
        <p:spPr/>
        <p:txBody>
          <a:bodyPr/>
          <a:lstStyle/>
          <a:p>
            <a:fld id="{09E47954-072B-4409-8AB4-9E999EC8987D}" type="datetimeFigureOut">
              <a:rPr lang="ru-RU" smtClean="0"/>
              <a:t>26.04.2021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A7835DD3-F5D7-452F-AC4A-0F8142D83971}"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Date Placeholder 2"/>
          <p:cNvSpPr>
            <a:spLocks noGrp="1"/>
          </p:cNvSpPr>
          <p:nvPr>
            <p:ph type="dt" sz="half" idx="10"/>
          </p:nvPr>
        </p:nvSpPr>
        <p:spPr/>
        <p:txBody>
          <a:bodyPr/>
          <a:lstStyle/>
          <a:p>
            <a:fld id="{09E47954-072B-4409-8AB4-9E999EC8987D}" type="datetimeFigureOut">
              <a:rPr lang="ru-RU" smtClean="0"/>
              <a:t>26.04.2021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A7835DD3-F5D7-452F-AC4A-0F8142D83971}"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E47954-072B-4409-8AB4-9E999EC8987D}" type="datetimeFigureOut">
              <a:rPr lang="ru-RU" smtClean="0"/>
              <a:t>26.04.2021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A7835DD3-F5D7-452F-AC4A-0F8142D83971}"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09E47954-072B-4409-8AB4-9E999EC8987D}" type="datetimeFigureOut">
              <a:rPr lang="ru-RU" smtClean="0"/>
              <a:t>26.04.2021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7835DD3-F5D7-452F-AC4A-0F8142D83971}"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Date Placeholder 4"/>
          <p:cNvSpPr>
            <a:spLocks noGrp="1"/>
          </p:cNvSpPr>
          <p:nvPr>
            <p:ph type="dt" sz="half" idx="10"/>
          </p:nvPr>
        </p:nvSpPr>
        <p:spPr/>
        <p:txBody>
          <a:bodyPr/>
          <a:lstStyle/>
          <a:p>
            <a:fld id="{09E47954-072B-4409-8AB4-9E999EC8987D}" type="datetimeFigureOut">
              <a:rPr lang="ru-RU" smtClean="0"/>
              <a:t>26.04.2021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8077200" y="6356350"/>
            <a:ext cx="609600" cy="365125"/>
          </a:xfrm>
        </p:spPr>
        <p:txBody>
          <a:bodyPr/>
          <a:lstStyle/>
          <a:p>
            <a:fld id="{A7835DD3-F5D7-452F-AC4A-0F8142D83971}" type="slidenum">
              <a:rPr lang="ru-RU" smtClean="0"/>
              <a:t>‹#›</a:t>
            </a:fld>
            <a:endParaRPr lang="ru-R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09E47954-072B-4409-8AB4-9E999EC8987D}" type="datetimeFigureOut">
              <a:rPr lang="ru-RU" smtClean="0"/>
              <a:t>26.04.2021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835DD3-F5D7-452F-AC4A-0F8142D83971}"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09E47954-072B-4409-8AB4-9E999EC8987D}" type="datetimeFigureOut">
              <a:rPr lang="ru-RU" smtClean="0"/>
              <a:t>26.04.2021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835DD3-F5D7-452F-AC4A-0F8142D83971}"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9E47954-072B-4409-8AB4-9E999EC8987D}" type="datetimeFigureOut">
              <a:rPr lang="ru-RU" smtClean="0"/>
              <a:t>26.04.2021</a:t>
            </a:fld>
            <a:endParaRPr 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7835DD3-F5D7-452F-AC4A-0F8142D83971}" type="slidenum">
              <a:rPr lang="ru-RU" smtClean="0"/>
              <a:t>‹#›</a:t>
            </a:fld>
            <a:endParaRPr lang="ru-RU"/>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1371600"/>
            <a:ext cx="7851648" cy="2777480"/>
          </a:xfrm>
        </p:spPr>
        <p:txBody>
          <a:bodyPr>
            <a:normAutofit/>
          </a:bodyPr>
          <a:lstStyle/>
          <a:p>
            <a:pPr algn="ctr"/>
            <a:r>
              <a:rPr lang="kk-KZ" sz="2400" dirty="0">
                <a:solidFill>
                  <a:schemeClr val="tx1"/>
                </a:solidFill>
                <a:effectLst/>
                <a:latin typeface="Times New Roman" pitchFamily="18" charset="0"/>
                <a:cs typeface="Times New Roman" pitchFamily="18" charset="0"/>
              </a:rPr>
              <a:t>ДӘРІС 14</a:t>
            </a:r>
            <a:r>
              <a:rPr lang="ru-RU" sz="2400" dirty="0">
                <a:solidFill>
                  <a:schemeClr val="tx1"/>
                </a:solidFill>
                <a:effectLst/>
                <a:latin typeface="Times New Roman" pitchFamily="18" charset="0"/>
                <a:cs typeface="Times New Roman" pitchFamily="18" charset="0"/>
              </a:rPr>
              <a:t/>
            </a:r>
            <a:br>
              <a:rPr lang="ru-RU" sz="2400" dirty="0">
                <a:solidFill>
                  <a:schemeClr val="tx1"/>
                </a:solidFill>
                <a:effectLst/>
                <a:latin typeface="Times New Roman" pitchFamily="18" charset="0"/>
                <a:cs typeface="Times New Roman" pitchFamily="18" charset="0"/>
              </a:rPr>
            </a:br>
            <a:r>
              <a:rPr lang="kk-KZ" sz="2400" i="1" dirty="0">
                <a:solidFill>
                  <a:schemeClr val="tx1"/>
                </a:solidFill>
                <a:effectLst/>
                <a:latin typeface="Times New Roman" pitchFamily="18" charset="0"/>
                <a:cs typeface="Times New Roman" pitchFamily="18" charset="0"/>
              </a:rPr>
              <a:t> </a:t>
            </a:r>
            <a:r>
              <a:rPr lang="ru-RU" sz="2400" dirty="0">
                <a:solidFill>
                  <a:schemeClr val="tx1"/>
                </a:solidFill>
                <a:effectLst/>
                <a:latin typeface="Times New Roman" pitchFamily="18" charset="0"/>
                <a:cs typeface="Times New Roman" pitchFamily="18" charset="0"/>
              </a:rPr>
              <a:t/>
            </a:r>
            <a:br>
              <a:rPr lang="ru-RU" sz="2400" dirty="0">
                <a:solidFill>
                  <a:schemeClr val="tx1"/>
                </a:solidFill>
                <a:effectLst/>
                <a:latin typeface="Times New Roman" pitchFamily="18" charset="0"/>
                <a:cs typeface="Times New Roman" pitchFamily="18" charset="0"/>
              </a:rPr>
            </a:br>
            <a:r>
              <a:rPr lang="kk-KZ" sz="2800" dirty="0">
                <a:solidFill>
                  <a:schemeClr val="tx1"/>
                </a:solidFill>
                <a:effectLst/>
                <a:latin typeface="Times New Roman" pitchFamily="18" charset="0"/>
                <a:cs typeface="Times New Roman" pitchFamily="18" charset="0"/>
              </a:rPr>
              <a:t>ТУРИСТІК КАРТАЛАР ЖӘНЕ ОЛАРДЫҢ ЖІКТЕЛУІ</a:t>
            </a:r>
            <a:r>
              <a:rPr lang="ru-RU" sz="2800" dirty="0">
                <a:solidFill>
                  <a:schemeClr val="tx1"/>
                </a:solidFill>
                <a:effectLst/>
                <a:latin typeface="Times New Roman" pitchFamily="18" charset="0"/>
                <a:cs typeface="Times New Roman" pitchFamily="18" charset="0"/>
              </a:rPr>
              <a:t/>
            </a:r>
            <a:br>
              <a:rPr lang="ru-RU" sz="2800" dirty="0">
                <a:solidFill>
                  <a:schemeClr val="tx1"/>
                </a:solidFill>
                <a:effectLst/>
                <a:latin typeface="Times New Roman" pitchFamily="18" charset="0"/>
                <a:cs typeface="Times New Roman" pitchFamily="18" charset="0"/>
              </a:rPr>
            </a:br>
            <a:endParaRPr lang="ru-RU" sz="28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8175450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415880"/>
          </a:xfrm>
        </p:spPr>
        <p:txBody>
          <a:bodyPr>
            <a:normAutofit lnSpcReduction="10000"/>
          </a:bodyPr>
          <a:lstStyle/>
          <a:p>
            <a:pPr marL="0" indent="542925" algn="just">
              <a:buNone/>
            </a:pPr>
            <a:r>
              <a:rPr lang="kk-KZ" dirty="0"/>
              <a:t>Шекарасыз қоғам құруға бағытталған ғаламдық үрдіске байланысты дүниежүзілік туристік индустрия қарқынды дамуда және соған байланысты туризммен байланысы бар бірқатар бағдарламалар жасалып келеді. Осының нәтижесінде картографиялық туындыларға, әсіресе анықтамалық туристік атластар мен карталарға қызығушылықты арттырады.</a:t>
            </a:r>
            <a:endParaRPr lang="ru-RU" dirty="0"/>
          </a:p>
          <a:p>
            <a:pPr marL="0" indent="542925" algn="just">
              <a:buNone/>
            </a:pPr>
            <a:r>
              <a:rPr lang="kk-KZ" dirty="0"/>
              <a:t>Туристік карталар мен атластар – кең ауқымдағы тұтынушыларға арналған картографиялық өндірістің жиі тараған өнімінің түрі. Олар өнімнің түрлері, үлгілері, масштабтары, пішіндері, форматы, қамту аумағы бойынша ажыратылады және әртүрлі елдердің әртүрлі өндірушілерімен дайындалады. </a:t>
            </a:r>
            <a:endParaRPr lang="ru-RU" dirty="0"/>
          </a:p>
          <a:p>
            <a:endParaRPr lang="ru-RU" dirty="0"/>
          </a:p>
        </p:txBody>
      </p:sp>
    </p:spTree>
    <p:extLst>
      <p:ext uri="{BB962C8B-B14F-4D97-AF65-F5344CB8AC3E}">
        <p14:creationId xmlns:p14="http://schemas.microsoft.com/office/powerpoint/2010/main" val="162938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Анара\Desktop\p28.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1124744"/>
            <a:ext cx="7848872" cy="4968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1396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Анара\Desktop\slide-13.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3568" y="1052736"/>
            <a:ext cx="7560840" cy="5256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8836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836712"/>
            <a:ext cx="8229600" cy="5487888"/>
          </a:xfrm>
        </p:spPr>
        <p:txBody>
          <a:bodyPr>
            <a:normAutofit fontScale="92500" lnSpcReduction="20000"/>
          </a:bodyPr>
          <a:lstStyle/>
          <a:p>
            <a:pPr marL="0" indent="542925" algn="just">
              <a:buNone/>
            </a:pPr>
            <a:r>
              <a:rPr lang="kk-KZ" dirty="0"/>
              <a:t>Алайда қазіргі атластар мен карталардағы туристерге арналған ақпарат әртүрлі өндірушілермен дайындалғанымен бір – біріне ұқсас болып келеді. Туристік карталар мен атластарда негізінен көрсетіледі: коммуникация (әуежайлар, жолдар, транспорттық инфрақұрылымы); туристік қызмет көрсету жерлері (қонақжайлар, отельдер, мейрамханалар, пошталық бөлімдер, банктер және т. б.); туристік офистер, халықаралық ұйымдар, мақтанышты жерлер, театрлер, мұражайлар, саябақтар, ескерткіштер және т. б.</a:t>
            </a:r>
            <a:endParaRPr lang="ru-RU" dirty="0"/>
          </a:p>
          <a:p>
            <a:pPr marL="0" indent="542925" algn="just">
              <a:buNone/>
            </a:pPr>
            <a:r>
              <a:rPr lang="kk-KZ" dirty="0"/>
              <a:t>Карталар құрамындағы айырмашылықтар аймақтың жалпы инфрақұрылымының даму дәрежесіне, мақтарнарлық жерлер және тарихи – мәдени мұралар нысандарының зерттелуі мен атақтылығына, аймақтың табиғи және ұлттық артықшылықтарымен байланысы бар туризмнің жеке түрлерінің ерекшеліктеріне байланысты анықталады.</a:t>
            </a:r>
            <a:endParaRPr lang="ru-RU" dirty="0"/>
          </a:p>
          <a:p>
            <a:endParaRPr lang="ru-RU" dirty="0"/>
          </a:p>
        </p:txBody>
      </p:sp>
    </p:spTree>
    <p:extLst>
      <p:ext uri="{BB962C8B-B14F-4D97-AF65-F5344CB8AC3E}">
        <p14:creationId xmlns:p14="http://schemas.microsoft.com/office/powerpoint/2010/main" val="862815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80728"/>
            <a:ext cx="8229600" cy="5343872"/>
          </a:xfrm>
        </p:spPr>
        <p:txBody>
          <a:bodyPr>
            <a:normAutofit/>
          </a:bodyPr>
          <a:lstStyle/>
          <a:p>
            <a:pPr marL="0" indent="542925" algn="just">
              <a:buNone/>
            </a:pPr>
            <a:r>
              <a:rPr lang="kk-KZ" dirty="0"/>
              <a:t>Кей жағдайларда тақырыбы бойынша жақын карталарды айыру қиынға соғады, мысалы туристтерге арналған біраз ақпараты бар автомобиль жолдарының картасы мен автомобиль жолдары салынған туристік карта. </a:t>
            </a:r>
            <a:endParaRPr lang="ru-RU" dirty="0"/>
          </a:p>
          <a:p>
            <a:pPr marL="0" indent="542925" algn="just">
              <a:buNone/>
            </a:pPr>
            <a:r>
              <a:rPr lang="kk-KZ" dirty="0"/>
              <a:t>Қазіргі кезде жаңа құрамы бар туристік карталарға рекреациялық мақсаты бар ландшафттық картасын; климаттық, медециналық – географиялық, санитарлы – гигиеналық шарттары бойынша аймақтардың жағымдылық дәрежесі бойынша туризмге арналған карталарды; қауіпті табиғи құбылыстар картасын; жалпы туристік ресурстар картасын жатқызуға болады. </a:t>
            </a:r>
            <a:endParaRPr lang="ru-RU" dirty="0"/>
          </a:p>
          <a:p>
            <a:endParaRPr lang="ru-RU" dirty="0"/>
          </a:p>
        </p:txBody>
      </p:sp>
    </p:spTree>
    <p:extLst>
      <p:ext uri="{BB962C8B-B14F-4D97-AF65-F5344CB8AC3E}">
        <p14:creationId xmlns:p14="http://schemas.microsoft.com/office/powerpoint/2010/main" val="36886788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kk-KZ" sz="2700" b="1" i="1" dirty="0">
                <a:latin typeface="Times New Roman" pitchFamily="18" charset="0"/>
                <a:cs typeface="Times New Roman" pitchFamily="18" charset="0"/>
              </a:rPr>
              <a:t>Туристік карталардың жіктелуі мен топтасуы</a:t>
            </a:r>
            <a:r>
              <a:rPr lang="ru-RU" dirty="0"/>
              <a:t/>
            </a:r>
            <a:br>
              <a:rPr lang="ru-RU" dirty="0"/>
            </a:br>
            <a:endParaRPr lang="ru-RU" dirty="0"/>
          </a:p>
        </p:txBody>
      </p:sp>
      <p:sp>
        <p:nvSpPr>
          <p:cNvPr id="3" name="Объект 2"/>
          <p:cNvSpPr>
            <a:spLocks noGrp="1"/>
          </p:cNvSpPr>
          <p:nvPr>
            <p:ph idx="1"/>
          </p:nvPr>
        </p:nvSpPr>
        <p:spPr/>
        <p:txBody>
          <a:bodyPr>
            <a:normAutofit lnSpcReduction="10000"/>
          </a:bodyPr>
          <a:lstStyle/>
          <a:p>
            <a:pPr marL="0" indent="542925" algn="just">
              <a:buNone/>
            </a:pPr>
            <a:r>
              <a:rPr lang="kk-KZ" dirty="0"/>
              <a:t>Туризмге арналған карталардың жіктелуі оларды жобалаудың методологиялық, ГАЖ – ін құру мен сәйкес кеңістік деректерін қалыптастыру негізі болып кетуі мүмкін.</a:t>
            </a:r>
            <a:endParaRPr lang="ru-RU" dirty="0"/>
          </a:p>
          <a:p>
            <a:pPr marL="0" indent="542925" algn="just">
              <a:buNone/>
            </a:pPr>
            <a:r>
              <a:rPr lang="kk-KZ" dirty="0"/>
              <a:t>Қарастырылып отырған карталар туристтерге қызмет көрсету жүйесі туралы деректерді қамту керек, туризмді атақтандыру керек, адамдардың табиғатқа ұқыптылықпен қарау құралы болу керек.</a:t>
            </a:r>
            <a:endParaRPr lang="ru-RU" dirty="0"/>
          </a:p>
          <a:p>
            <a:pPr marL="0" indent="542925" algn="just">
              <a:buNone/>
            </a:pPr>
            <a:r>
              <a:rPr lang="kk-KZ" dirty="0"/>
              <a:t>Негізгі бағыты бойынша құрылатын карталар мен атластар шолу, қалалардың сапар желілік план – сұлбасы болып бөлінеді.</a:t>
            </a:r>
            <a:endParaRPr lang="ru-RU" dirty="0"/>
          </a:p>
        </p:txBody>
      </p:sp>
    </p:spTree>
    <p:extLst>
      <p:ext uri="{BB962C8B-B14F-4D97-AF65-F5344CB8AC3E}">
        <p14:creationId xmlns:p14="http://schemas.microsoft.com/office/powerpoint/2010/main" val="2676142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80728"/>
            <a:ext cx="8229600" cy="5343872"/>
          </a:xfrm>
        </p:spPr>
        <p:txBody>
          <a:bodyPr>
            <a:normAutofit lnSpcReduction="10000"/>
          </a:bodyPr>
          <a:lstStyle/>
          <a:p>
            <a:pPr marL="0" indent="542925" algn="just">
              <a:buNone/>
            </a:pPr>
            <a:r>
              <a:rPr lang="kk-KZ" dirty="0"/>
              <a:t>Туристік шолу карталары географиялық аймақтарға немесе әкімшілік – аймақтық бөлініс принципі бойынша құрылады. </a:t>
            </a:r>
            <a:endParaRPr lang="ru-RU" dirty="0"/>
          </a:p>
          <a:p>
            <a:pPr marL="0" indent="542925" algn="just">
              <a:buNone/>
            </a:pPr>
            <a:r>
              <a:rPr lang="kk-KZ" dirty="0"/>
              <a:t>Сапар желілік сұлбалар белгілі бір сапардың сапар желісінін көрсетеді. Олар туристтерге арналған және қозғалыс тәсіліне қарай автомобильдік, теміржолдық, су сапарлық, жаяу сапарлық және аралас болып бөлінеді.</a:t>
            </a:r>
            <a:endParaRPr lang="ru-RU" dirty="0"/>
          </a:p>
          <a:p>
            <a:pPr marL="0" indent="542925" algn="just">
              <a:buNone/>
            </a:pPr>
            <a:r>
              <a:rPr lang="kk-KZ" dirty="0"/>
              <a:t>Бұл карталардың географиялық негізі шолуды және қызықты нысандарды орналастыру бойынша керекті деректермен қамтамасыз етеді, сонымен қатар жергілікті жерде бағдарлану қызметін атқарады.</a:t>
            </a:r>
            <a:endParaRPr lang="ru-RU" dirty="0"/>
          </a:p>
          <a:p>
            <a:endParaRPr lang="ru-RU" dirty="0"/>
          </a:p>
        </p:txBody>
      </p:sp>
    </p:spTree>
    <p:extLst>
      <p:ext uri="{BB962C8B-B14F-4D97-AF65-F5344CB8AC3E}">
        <p14:creationId xmlns:p14="http://schemas.microsoft.com/office/powerpoint/2010/main" val="1739387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24744"/>
            <a:ext cx="8229600" cy="5199856"/>
          </a:xfrm>
        </p:spPr>
        <p:txBody>
          <a:bodyPr>
            <a:normAutofit lnSpcReduction="10000"/>
          </a:bodyPr>
          <a:lstStyle/>
          <a:p>
            <a:pPr marL="0" indent="542925" algn="just">
              <a:buNone/>
            </a:pPr>
            <a:r>
              <a:rPr lang="kk-KZ" dirty="0"/>
              <a:t>Арнайы мазмұнды құратындар: туристік қызмет көрсету нысандары және туризм жүйесіне жататын туристік мекемелер мен ұйымдар туралы деректер; туристік сапар желілер мен мақтанышты жерлер.Сапар желі сапар номері мен қиындылық дәрежесімен беріледі. Қалалардың туристік план – сұлбалары бірнеше түрлермен шығарылады.</a:t>
            </a:r>
            <a:endParaRPr lang="ru-RU" dirty="0"/>
          </a:p>
          <a:p>
            <a:pPr marL="0" indent="542925" algn="just">
              <a:buNone/>
            </a:pPr>
            <a:r>
              <a:rPr lang="kk-KZ" dirty="0"/>
              <a:t>Туристік карталар, атластар және сұлбалар түрлі – түсті фотографиялармен, суреттермен безендіріледі. Сонымен қатар бұл карталарда жалпы мінездемелік мәтіндер, сапар желі сұлбаларына бағдарлар болады. Мәтіндерде туристтерге арналған қоршаған ортаны қорғау және мақтанышты жерлер туралы деректерді қамтиды.</a:t>
            </a:r>
            <a:endParaRPr lang="ru-RU" dirty="0"/>
          </a:p>
        </p:txBody>
      </p:sp>
    </p:spTree>
    <p:extLst>
      <p:ext uri="{BB962C8B-B14F-4D97-AF65-F5344CB8AC3E}">
        <p14:creationId xmlns:p14="http://schemas.microsoft.com/office/powerpoint/2010/main" val="2006301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marL="0" indent="542925" algn="just">
              <a:buNone/>
            </a:pPr>
            <a:r>
              <a:rPr lang="kk-KZ" dirty="0"/>
              <a:t>Туристік карталардың ішінен дүниежүзі, континенттер, мемлекеттер, әкімшілік немесе географиялық аймақтар, қалалар, туристік нысандардың жеке түрлерінің карталарын бөліп көрсетуге болады.</a:t>
            </a:r>
            <a:endParaRPr lang="ru-RU" dirty="0"/>
          </a:p>
          <a:p>
            <a:pPr marL="0" indent="542925" algn="just">
              <a:buNone/>
            </a:pPr>
            <a:r>
              <a:rPr lang="kk-KZ" dirty="0"/>
              <a:t>Масштаб аймақтық қамтумен тығыз байланысты және картаның арналу функциясы болып табылады. Ол карталардың толықтылығын – ақпарат көлемін анықтайды.</a:t>
            </a:r>
            <a:endParaRPr lang="ru-RU" dirty="0"/>
          </a:p>
          <a:p>
            <a:endParaRPr lang="ru-RU" dirty="0"/>
          </a:p>
        </p:txBody>
      </p:sp>
    </p:spTree>
    <p:extLst>
      <p:ext uri="{BB962C8B-B14F-4D97-AF65-F5344CB8AC3E}">
        <p14:creationId xmlns:p14="http://schemas.microsoft.com/office/powerpoint/2010/main" val="3543628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908720"/>
            <a:ext cx="8640960" cy="5688632"/>
          </a:xfrm>
        </p:spPr>
        <p:txBody>
          <a:bodyPr>
            <a:normAutofit fontScale="92500" lnSpcReduction="20000"/>
          </a:bodyPr>
          <a:lstStyle/>
          <a:p>
            <a:pPr marL="0" indent="542925" algn="just">
              <a:buNone/>
            </a:pPr>
            <a:r>
              <a:rPr lang="kk-KZ" dirty="0"/>
              <a:t>Туризм бір жағынан халықтың танушылық және рекреациондық қажеттіліктерін қанағаттандырудың нәтижелі құралы болса, екінші жағынан туристерді материалдық және материалдық емес қызметтермен (транспорттық, саудалық, мәдени – көрмешілік, спорттық, емдеу – сауықтырулық, экскурсиондық, қонақжай шаруашылық) қанағаттандыратын кәсіпорынның, экономиканың өндірістік емес саласы. Бұл ең алдымен карталардың екі үлкен блокқа бөлінуіне жол ашты: жеке меншікті туристік (өз күштерімен әрекет етуші және ұйымдасқан туристтер үшін) карталар; туризмді жоспарлау және ұйымдастыру карталары.</a:t>
            </a:r>
            <a:endParaRPr lang="ru-RU" dirty="0"/>
          </a:p>
          <a:p>
            <a:pPr marL="0" indent="542925" algn="just">
              <a:buNone/>
            </a:pPr>
            <a:r>
              <a:rPr lang="kk-KZ" dirty="0"/>
              <a:t>Көмекші карталар разрядына топографиялық және транспорттық карталарды жатқызуға болады. Туризмнің ұйымдастырылмаған формаларына арналған карталар туризмнің қауіпсіздігі, транспорты мен инфрақұрылымына қатысты үлкен ақпараттылықпен ерекшеленуі керек.</a:t>
            </a:r>
            <a:endParaRPr lang="ru-RU" dirty="0"/>
          </a:p>
          <a:p>
            <a:endParaRPr lang="ru-RU" dirty="0"/>
          </a:p>
        </p:txBody>
      </p:sp>
    </p:spTree>
    <p:extLst>
      <p:ext uri="{BB962C8B-B14F-4D97-AF65-F5344CB8AC3E}">
        <p14:creationId xmlns:p14="http://schemas.microsoft.com/office/powerpoint/2010/main" val="1511870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908720"/>
            <a:ext cx="8568952" cy="5688632"/>
          </a:xfrm>
        </p:spPr>
        <p:txBody>
          <a:bodyPr>
            <a:normAutofit fontScale="92500" lnSpcReduction="10000"/>
          </a:bodyPr>
          <a:lstStyle/>
          <a:p>
            <a:pPr marL="0" indent="542925" algn="just">
              <a:buNone/>
            </a:pPr>
            <a:r>
              <a:rPr lang="kk-KZ" dirty="0"/>
              <a:t>Картографиялық қамтамасыздандыруда туризмнің әртүрлі формалары мен түрлері мұқтаж етеді: танушылық, рекреациялық, мәдени – тарихи, оқиғалық, этнографиялық, сауықтырулық, спорттық, экстрималды, діни, экологиялық, атты турлар, жаяу турлар, велотурлар және т. б.</a:t>
            </a:r>
            <a:endParaRPr lang="ru-RU" dirty="0"/>
          </a:p>
          <a:p>
            <a:pPr marL="0" indent="542925" algn="just">
              <a:buNone/>
            </a:pPr>
            <a:r>
              <a:rPr lang="kk-KZ" dirty="0"/>
              <a:t>Жеке меншікті туристік карталар бүкіл аймақ немесе белгілі бір сапар жол бойынша жобаланған – сапар жол бойында туристік нысандарды көрсетумен аймақты қамтып шолу болуы мүмкін. Сапар жол карталары ішінде жаяу турлар, велотурлар, аттық турлар және т. б. саяхат карталары бөлініп көрсетіледі. Осы сияқты тізімді көптеп жалғастыра беруге болады. </a:t>
            </a:r>
            <a:endParaRPr lang="ru-RU" dirty="0"/>
          </a:p>
          <a:p>
            <a:pPr marL="0" indent="542925" algn="just">
              <a:buNone/>
            </a:pPr>
            <a:r>
              <a:rPr lang="kk-KZ" dirty="0"/>
              <a:t>Одан әрі жеке мешікті туристік карталар құрамы бойынша келесілерге дифференциациаланады: танушылық; сауықтыру – рекреациялық туризм; спорттық, әуесқойлық туризм; ерекшелік туризм карталары.</a:t>
            </a:r>
            <a:endParaRPr lang="ru-RU" dirty="0"/>
          </a:p>
          <a:p>
            <a:endParaRPr lang="ru-RU" dirty="0"/>
          </a:p>
        </p:txBody>
      </p:sp>
    </p:spTree>
    <p:extLst>
      <p:ext uri="{BB962C8B-B14F-4D97-AF65-F5344CB8AC3E}">
        <p14:creationId xmlns:p14="http://schemas.microsoft.com/office/powerpoint/2010/main" val="19323652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980728"/>
            <a:ext cx="8424936" cy="5472608"/>
          </a:xfrm>
        </p:spPr>
        <p:txBody>
          <a:bodyPr>
            <a:normAutofit fontScale="92500" lnSpcReduction="20000"/>
          </a:bodyPr>
          <a:lstStyle/>
          <a:p>
            <a:pPr marL="0" indent="542925" algn="just">
              <a:buNone/>
            </a:pPr>
            <a:r>
              <a:rPr lang="kk-KZ" dirty="0"/>
              <a:t>Танушылық карталарының ішінен бөлініп көрсетіледі жалпы, табиғат, мәдени – тарихи карталар.</a:t>
            </a:r>
            <a:endParaRPr lang="ru-RU" dirty="0"/>
          </a:p>
          <a:p>
            <a:pPr marL="0" indent="542925" algn="just">
              <a:buNone/>
            </a:pPr>
            <a:r>
              <a:rPr lang="kk-KZ" dirty="0"/>
              <a:t>Жалпы карталар жергілікті жер туралы жалпы көріністі және жалпы туристік мәліметті береді. </a:t>
            </a:r>
            <a:endParaRPr lang="ru-RU" dirty="0"/>
          </a:p>
          <a:p>
            <a:pPr marL="0" indent="542925" algn="just">
              <a:buNone/>
            </a:pPr>
            <a:r>
              <a:rPr lang="kk-KZ" dirty="0"/>
              <a:t>Табиғи карталар ерекше қорғалатын табиғи аймақтар, мақтанарлық жерлер, көркем көріністі ландшафт туралы толық көріністі береді.</a:t>
            </a:r>
            <a:endParaRPr lang="ru-RU" dirty="0"/>
          </a:p>
          <a:p>
            <a:pPr marL="0" indent="542925" algn="just">
              <a:buNone/>
            </a:pPr>
            <a:r>
              <a:rPr lang="kk-KZ" dirty="0"/>
              <a:t>Тарихи – мәдени танушылық карталар тарихи, мәдени, әскери – тарихи оқиғалар мен археологиялық ескерткіштерді және т. б. ашып көрсететін тақырыптарға арналған.</a:t>
            </a:r>
            <a:endParaRPr lang="ru-RU" dirty="0"/>
          </a:p>
          <a:p>
            <a:pPr marL="0" indent="542925" algn="just">
              <a:buNone/>
            </a:pPr>
            <a:r>
              <a:rPr lang="kk-KZ" dirty="0"/>
              <a:t>Табиғи да, мәдени – тарихи да карталар тобында ерекше міндеттегі экологиялық туризм карталары болуы мүмкін: қоршаған ортаны және мәдени – тарихи ортаны қорғау, экожүйелердің біртектігін сақтау, табиғатты қолдану бойынша шараларды сақтау және т. б.</a:t>
            </a:r>
            <a:endParaRPr lang="ru-RU" dirty="0"/>
          </a:p>
          <a:p>
            <a:endParaRPr lang="ru-RU" dirty="0"/>
          </a:p>
        </p:txBody>
      </p:sp>
    </p:spTree>
    <p:extLst>
      <p:ext uri="{BB962C8B-B14F-4D97-AF65-F5344CB8AC3E}">
        <p14:creationId xmlns:p14="http://schemas.microsoft.com/office/powerpoint/2010/main" val="3915340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052736"/>
            <a:ext cx="8229600" cy="5271864"/>
          </a:xfrm>
        </p:spPr>
        <p:txBody>
          <a:bodyPr>
            <a:normAutofit lnSpcReduction="10000"/>
          </a:bodyPr>
          <a:lstStyle/>
          <a:p>
            <a:pPr marL="0" indent="542925" algn="just">
              <a:buNone/>
            </a:pPr>
            <a:r>
              <a:rPr lang="kk-KZ" dirty="0"/>
              <a:t>Сауықтыру – рекреациялық туризм карталарының міндеті бұл сауықтыру туризмінің қорларын (әртүрлі дәрежедегі санаторийларды, курорттарды, емдеу – сауықтыру рекреация аймақтарын және т. б.) көрсету.</a:t>
            </a:r>
            <a:endParaRPr lang="ru-RU" dirty="0"/>
          </a:p>
          <a:p>
            <a:pPr marL="0" indent="542925" algn="just">
              <a:buNone/>
            </a:pPr>
            <a:r>
              <a:rPr lang="kk-KZ" dirty="0"/>
              <a:t>Спорттық, әуесқойлық туризм карталарында сәйкесінше көрсетіледі: әртүрлі қиындық пен дәрежедегі спорттық сапар желілер, балық аулау жерлері және т.б.</a:t>
            </a:r>
            <a:endParaRPr lang="ru-RU" dirty="0"/>
          </a:p>
          <a:p>
            <a:pPr marL="0" indent="542925" algn="just">
              <a:buNone/>
            </a:pPr>
            <a:r>
              <a:rPr lang="kk-KZ" dirty="0"/>
              <a:t>Ерекше туристік карталар – «энергетикалық күшті» және т. б. жерлерді келіп көретін туристер мен табынушыларға арналған эзотерикалық, діни, мистикалық жолбасшы карталар болып табылады.</a:t>
            </a:r>
            <a:endParaRPr lang="ru-RU" dirty="0"/>
          </a:p>
          <a:p>
            <a:endParaRPr lang="ru-RU" dirty="0"/>
          </a:p>
        </p:txBody>
      </p:sp>
    </p:spTree>
    <p:extLst>
      <p:ext uri="{BB962C8B-B14F-4D97-AF65-F5344CB8AC3E}">
        <p14:creationId xmlns:p14="http://schemas.microsoft.com/office/powerpoint/2010/main" val="1628322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1196752"/>
            <a:ext cx="8280920" cy="5109200"/>
          </a:xfrm>
        </p:spPr>
        <p:txBody>
          <a:bodyPr>
            <a:normAutofit/>
          </a:bodyPr>
          <a:lstStyle/>
          <a:p>
            <a:pPr marL="0" indent="542925" algn="just">
              <a:buNone/>
            </a:pPr>
            <a:r>
              <a:rPr lang="kk-KZ" dirty="0"/>
              <a:t>Бұл қарастырылған құрамы бойынша карталар түрін көрсету формасы бойынша дифференциациялауға болады: қағаздық, сандық, электрондық, мультимедиялық, навигациялық GPS – карталар, Internet – карталар. Карталарды қабылдауда үлкен орынды олардың безендірілуі алады. Ол үшін көркемдік дизайн, понорамалық суреттер, фотографиялар, әртүрлі көрсеткіштер, анықтамалар қолданылады. </a:t>
            </a:r>
            <a:endParaRPr lang="ru-RU" dirty="0"/>
          </a:p>
          <a:p>
            <a:pPr marL="0" indent="542925" algn="just">
              <a:buNone/>
            </a:pPr>
            <a:r>
              <a:rPr lang="kk-KZ" dirty="0"/>
              <a:t>Карталардың барлық түрінде, әсіресе жеке меншікті туристіктерде табиғи және мәдени мұра нысандары көрсетіледі </a:t>
            </a:r>
            <a:endParaRPr lang="ru-RU" dirty="0"/>
          </a:p>
          <a:p>
            <a:endParaRPr lang="ru-RU" dirty="0"/>
          </a:p>
        </p:txBody>
      </p:sp>
    </p:spTree>
    <p:extLst>
      <p:ext uri="{BB962C8B-B14F-4D97-AF65-F5344CB8AC3E}">
        <p14:creationId xmlns:p14="http://schemas.microsoft.com/office/powerpoint/2010/main" val="507972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27</TotalTime>
  <Words>1016</Words>
  <Application>Microsoft Office PowerPoint</Application>
  <PresentationFormat>Экран (4:3)</PresentationFormat>
  <Paragraphs>33</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Поток</vt:lpstr>
      <vt:lpstr>ДӘРІС 14   ТУРИСТІК КАРТАЛАР ЖӘНЕ ОЛАРДЫҢ ЖІКТЕЛУІ </vt:lpstr>
      <vt:lpstr>Презентация PowerPoint</vt:lpstr>
      <vt:lpstr>Презентация PowerPoint</vt:lpstr>
      <vt:lpstr>Презентация PowerPoint</vt:lpstr>
      <vt:lpstr>Презентация PowerPoint</vt:lpstr>
      <vt:lpstr>Презентация PowerPoint</vt:lpstr>
      <vt:lpstr>Туристік карталардың жіктелуі мен топтасуы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ДӘРІС 14   ТУРИСТІК КАРТАЛАР ЖӘНЕ ОЛАРДЫҢ ЖІКТЕЛУІ </dc:title>
  <dc:creator>Анара</dc:creator>
  <cp:lastModifiedBy>Анара</cp:lastModifiedBy>
  <cp:revision>3</cp:revision>
  <dcterms:created xsi:type="dcterms:W3CDTF">2021-04-26T07:37:44Z</dcterms:created>
  <dcterms:modified xsi:type="dcterms:W3CDTF">2021-04-26T08:04:56Z</dcterms:modified>
</cp:coreProperties>
</file>